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5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11/19/2020</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4114800" cy="990601"/>
          </a:xfrm>
        </p:spPr>
        <p:txBody>
          <a:bodyPr/>
          <a:lstStyle/>
          <a:p>
            <a:r>
              <a:rPr lang="en-US" sz="2600" b="1" dirty="0" smtClean="0">
                <a:solidFill>
                  <a:schemeClr val="tx1"/>
                </a:solidFill>
                <a:latin typeface="Arial" pitchFamily="34" charset="0"/>
                <a:cs typeface="Arial" pitchFamily="34" charset="0"/>
              </a:rPr>
              <a:t>BỆNH VIỆN SẢN NHI</a:t>
            </a:r>
            <a:r>
              <a:rPr lang="en-US" sz="2800" b="1" dirty="0" smtClean="0">
                <a:solidFill>
                  <a:schemeClr val="tx1"/>
                </a:solidFill>
                <a:latin typeface="Arial" pitchFamily="34" charset="0"/>
                <a:cs typeface="Arial" pitchFamily="34" charset="0"/>
              </a:rPr>
              <a:t/>
            </a:r>
            <a:br>
              <a:rPr lang="en-US" sz="2800" b="1" dirty="0" smtClean="0">
                <a:solidFill>
                  <a:schemeClr val="tx1"/>
                </a:solidFill>
                <a:latin typeface="Arial" pitchFamily="34" charset="0"/>
                <a:cs typeface="Arial" pitchFamily="34" charset="0"/>
              </a:rPr>
            </a:br>
            <a:r>
              <a:rPr lang="en-US" sz="2800" b="1" dirty="0" smtClean="0">
                <a:solidFill>
                  <a:schemeClr val="tx1"/>
                </a:solidFill>
                <a:latin typeface="Arial" pitchFamily="34" charset="0"/>
                <a:cs typeface="Arial" pitchFamily="34" charset="0"/>
              </a:rPr>
              <a:t>       KHOA HSCC</a:t>
            </a:r>
            <a:endParaRPr lang="en-US" sz="2800" b="1" dirty="0">
              <a:solidFill>
                <a:schemeClr val="tx1"/>
              </a:solidFill>
              <a:latin typeface="Arial" pitchFamily="34" charset="0"/>
              <a:cs typeface="Arial" pitchFamily="34" charset="0"/>
            </a:endParaRPr>
          </a:p>
        </p:txBody>
      </p:sp>
      <p:sp>
        <p:nvSpPr>
          <p:cNvPr id="3" name="Subtitle 2"/>
          <p:cNvSpPr>
            <a:spLocks noGrp="1"/>
          </p:cNvSpPr>
          <p:nvPr>
            <p:ph type="subTitle" idx="1"/>
          </p:nvPr>
        </p:nvSpPr>
        <p:spPr>
          <a:xfrm>
            <a:off x="1143000" y="2286000"/>
            <a:ext cx="6461760" cy="1066800"/>
          </a:xfrm>
        </p:spPr>
        <p:txBody>
          <a:bodyPr>
            <a:normAutofit/>
          </a:bodyPr>
          <a:lstStyle/>
          <a:p>
            <a:pPr algn="ctr"/>
            <a:r>
              <a:rPr lang="en-US" sz="4800" b="1" dirty="0" smtClean="0">
                <a:solidFill>
                  <a:srgbClr val="FF0000"/>
                </a:solidFill>
                <a:latin typeface="Arial" pitchFamily="34" charset="0"/>
                <a:cs typeface="Arial" pitchFamily="34" charset="0"/>
              </a:rPr>
              <a:t>BỆNH ÁN BÌNH</a:t>
            </a:r>
            <a:endParaRPr lang="en-US" sz="4800" b="1" dirty="0">
              <a:solidFill>
                <a:srgbClr val="FF0000"/>
              </a:solidFill>
              <a:latin typeface="Arial" pitchFamily="34" charset="0"/>
              <a:cs typeface="Arial" pitchFamily="34" charset="0"/>
            </a:endParaRPr>
          </a:p>
        </p:txBody>
      </p:sp>
      <p:sp>
        <p:nvSpPr>
          <p:cNvPr id="4" name="TextBox 3"/>
          <p:cNvSpPr txBox="1"/>
          <p:nvPr/>
        </p:nvSpPr>
        <p:spPr>
          <a:xfrm>
            <a:off x="1621971" y="5183832"/>
            <a:ext cx="54864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Yên Bái, ngày 19 tháng 11 năm 2020</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878892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5486400"/>
          </a:xfrm>
        </p:spPr>
        <p:txBody>
          <a:bodyPr>
            <a:normAutofit/>
          </a:bodyPr>
          <a:lstStyle/>
          <a:p>
            <a:r>
              <a:rPr lang="en-US" sz="2400" b="1" dirty="0" smtClean="0">
                <a:latin typeface="Arial" pitchFamily="34" charset="0"/>
                <a:cs typeface="Arial" pitchFamily="34" charset="0"/>
              </a:rPr>
              <a:t>06h15 ngày 05/11/2020</a:t>
            </a:r>
          </a:p>
          <a:p>
            <a:pPr marL="114300" indent="0">
              <a:buNone/>
            </a:pPr>
            <a:r>
              <a:rPr lang="en-US" sz="2400" dirty="0" smtClean="0">
                <a:latin typeface="Arial" pitchFamily="34" charset="0"/>
                <a:cs typeface="Arial" pitchFamily="34" charset="0"/>
              </a:rPr>
              <a:t>- </a:t>
            </a:r>
            <a:r>
              <a:rPr lang="en-US" sz="2400" dirty="0">
                <a:latin typeface="Arial" pitchFamily="34" charset="0"/>
                <a:cs typeface="Arial" pitchFamily="34" charset="0"/>
              </a:rPr>
              <a:t>T</a:t>
            </a:r>
            <a:r>
              <a:rPr lang="vi-VN" sz="2400" dirty="0" smtClean="0">
                <a:latin typeface="Arial" pitchFamily="34" charset="0"/>
                <a:cs typeface="Arial" pitchFamily="34" charset="0"/>
              </a:rPr>
              <a:t>rẻ </a:t>
            </a:r>
            <a:r>
              <a:rPr lang="vi-VN" sz="2400" dirty="0">
                <a:latin typeface="Arial" pitchFamily="34" charset="0"/>
                <a:cs typeface="Arial" pitchFamily="34" charset="0"/>
              </a:rPr>
              <a:t>tỉnh, sốt 38,5 độ</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Da </a:t>
            </a:r>
            <a:r>
              <a:rPr lang="vi-VN" sz="2400" dirty="0">
                <a:latin typeface="Arial" pitchFamily="34" charset="0"/>
                <a:cs typeface="Arial" pitchFamily="34" charset="0"/>
              </a:rPr>
              <a:t>niêm mạc hồng</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Khò </a:t>
            </a:r>
            <a:r>
              <a:rPr lang="vi-VN" sz="2400" dirty="0">
                <a:latin typeface="Arial" pitchFamily="34" charset="0"/>
                <a:cs typeface="Arial" pitchFamily="34" charset="0"/>
              </a:rPr>
              <a:t>khè đờm</a:t>
            </a:r>
          </a:p>
          <a:p>
            <a:pPr>
              <a:buFontTx/>
              <a:buChar char="-"/>
            </a:pPr>
            <a:r>
              <a:rPr lang="vi-VN" sz="2400" dirty="0" smtClean="0">
                <a:latin typeface="Arial" pitchFamily="34" charset="0"/>
                <a:cs typeface="Arial" pitchFamily="34" charset="0"/>
              </a:rPr>
              <a:t>Tim </a:t>
            </a:r>
            <a:r>
              <a:rPr lang="vi-VN" sz="2400" dirty="0">
                <a:latin typeface="Arial" pitchFamily="34" charset="0"/>
                <a:cs typeface="Arial" pitchFamily="34" charset="0"/>
              </a:rPr>
              <a:t>nhịp đều, t1,t2 rõ, mạch quay rõ 150ck/ </a:t>
            </a:r>
            <a:r>
              <a:rPr lang="vi-VN" sz="2400" dirty="0" smtClean="0">
                <a:latin typeface="Arial" pitchFamily="34" charset="0"/>
                <a:cs typeface="Arial" pitchFamily="34" charset="0"/>
              </a:rPr>
              <a:t>phút Phổi </a:t>
            </a:r>
            <a:r>
              <a:rPr lang="vi-VN" sz="2400" dirty="0">
                <a:latin typeface="Arial" pitchFamily="34" charset="0"/>
                <a:cs typeface="Arial" pitchFamily="34" charset="0"/>
              </a:rPr>
              <a:t>2 bên thông khí giảm, nhiều rales ẩm,ran rít 2 </a:t>
            </a:r>
            <a:r>
              <a:rPr lang="vi-VN" sz="2400" dirty="0" smtClean="0">
                <a:latin typeface="Arial" pitchFamily="34" charset="0"/>
                <a:cs typeface="Arial" pitchFamily="34" charset="0"/>
              </a:rPr>
              <a:t>bên</a:t>
            </a:r>
            <a:r>
              <a:rPr lang="en-US" sz="2400" dirty="0" smtClean="0">
                <a:latin typeface="Arial" pitchFamily="34" charset="0"/>
                <a:cs typeface="Arial" pitchFamily="34" charset="0"/>
              </a:rPr>
              <a:t>, </a:t>
            </a:r>
            <a:r>
              <a:rPr lang="vi-VN" sz="2400" dirty="0">
                <a:latin typeface="Arial" pitchFamily="34" charset="0"/>
                <a:cs typeface="Arial" pitchFamily="34" charset="0"/>
              </a:rPr>
              <a:t>nhịp thở 50 </a:t>
            </a:r>
            <a:r>
              <a:rPr lang="vi-VN" sz="2400" dirty="0" smtClean="0">
                <a:latin typeface="Arial" pitchFamily="34" charset="0"/>
                <a:cs typeface="Arial" pitchFamily="34" charset="0"/>
              </a:rPr>
              <a:t>lần/phút</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a:buFontTx/>
              <a:buChar char="-"/>
            </a:pPr>
            <a:r>
              <a:rPr lang="vi-VN" sz="2400" dirty="0" smtClean="0">
                <a:latin typeface="Arial" pitchFamily="34" charset="0"/>
                <a:cs typeface="Arial" pitchFamily="34" charset="0"/>
              </a:rPr>
              <a:t>Bụng </a:t>
            </a:r>
            <a:r>
              <a:rPr lang="vi-VN" sz="2400" dirty="0">
                <a:latin typeface="Arial" pitchFamily="34" charset="0"/>
                <a:cs typeface="Arial" pitchFamily="34" charset="0"/>
              </a:rPr>
              <a:t>mềm, không có phản ứng, gan lách không </a:t>
            </a:r>
            <a:r>
              <a:rPr lang="vi-VN" sz="2400" dirty="0" smtClean="0">
                <a:latin typeface="Arial" pitchFamily="34" charset="0"/>
                <a:cs typeface="Arial" pitchFamily="34" charset="0"/>
              </a:rPr>
              <a:t>to</a:t>
            </a:r>
            <a:r>
              <a:rPr lang="en-US" sz="2400" dirty="0" smtClean="0">
                <a:latin typeface="Arial" pitchFamily="34" charset="0"/>
                <a:cs typeface="Arial" pitchFamily="34" charset="0"/>
              </a:rPr>
              <a:t>.</a:t>
            </a:r>
          </a:p>
          <a:p>
            <a:pPr marL="114300" indent="0">
              <a:buNone/>
            </a:pP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b="1" dirty="0" smtClean="0">
                <a:latin typeface="Arial" pitchFamily="34" charset="0"/>
                <a:cs typeface="Arial" pitchFamily="34" charset="0"/>
              </a:rPr>
              <a:t>Xử trí: Uống hạ sốt Ibuprofen, khí dung thuốc giãn phế quản</a:t>
            </a:r>
            <a:endParaRPr lang="vi-VN" sz="2400" b="1" dirty="0">
              <a:latin typeface="Arial" pitchFamily="34" charset="0"/>
              <a:cs typeface="Arial" pitchFamily="34" charset="0"/>
            </a:endParaRPr>
          </a:p>
          <a:p>
            <a:pPr marL="114300" indent="0">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2422322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4800600"/>
          </a:xfrm>
        </p:spPr>
        <p:txBody>
          <a:bodyPr>
            <a:normAutofit lnSpcReduction="10000"/>
          </a:bodyPr>
          <a:lstStyle/>
          <a:p>
            <a:r>
              <a:rPr lang="en-US" sz="2400" b="1" dirty="0" smtClean="0">
                <a:latin typeface="Arial" pitchFamily="34" charset="0"/>
                <a:cs typeface="Arial" pitchFamily="34" charset="0"/>
              </a:rPr>
              <a:t>07h00 ngày 05/11/2020</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Trẻ </a:t>
            </a:r>
            <a:r>
              <a:rPr lang="vi-VN" sz="2400" dirty="0">
                <a:latin typeface="Arial" pitchFamily="34" charset="0"/>
                <a:cs typeface="Arial" pitchFamily="34" charset="0"/>
              </a:rPr>
              <a:t>đột ngột xuất hiện tím tái toàn thân</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Mất </a:t>
            </a:r>
            <a:r>
              <a:rPr lang="vi-VN" sz="2400" dirty="0">
                <a:latin typeface="Arial" pitchFamily="34" charset="0"/>
                <a:cs typeface="Arial" pitchFamily="34" charset="0"/>
              </a:rPr>
              <a:t>ý thức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Không </a:t>
            </a:r>
            <a:r>
              <a:rPr lang="vi-VN" sz="2400" dirty="0">
                <a:latin typeface="Arial" pitchFamily="34" charset="0"/>
                <a:cs typeface="Arial" pitchFamily="34" charset="0"/>
              </a:rPr>
              <a:t>tự thở</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mạch bẹn không bắt  được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Phổi </a:t>
            </a:r>
            <a:r>
              <a:rPr lang="vi-VN" sz="2400" dirty="0">
                <a:latin typeface="Arial" pitchFamily="34" charset="0"/>
                <a:cs typeface="Arial" pitchFamily="34" charset="0"/>
              </a:rPr>
              <a:t>2 bên thông khí giảm.</a:t>
            </a:r>
          </a:p>
          <a:p>
            <a:pPr>
              <a:buFontTx/>
              <a:buChar char="-"/>
            </a:pPr>
            <a:r>
              <a:rPr lang="vi-VN" sz="2400" dirty="0" smtClean="0">
                <a:latin typeface="Arial" pitchFamily="34" charset="0"/>
                <a:cs typeface="Arial" pitchFamily="34" charset="0"/>
              </a:rPr>
              <a:t>Bụng </a:t>
            </a:r>
            <a:r>
              <a:rPr lang="vi-VN" sz="2400" dirty="0">
                <a:latin typeface="Arial" pitchFamily="34" charset="0"/>
                <a:cs typeface="Arial" pitchFamily="34" charset="0"/>
              </a:rPr>
              <a:t>chướng , gan lách không to</a:t>
            </a:r>
            <a:r>
              <a:rPr lang="vi-VN" sz="2400" dirty="0" smtClean="0">
                <a:latin typeface="Arial" pitchFamily="34" charset="0"/>
                <a:cs typeface="Arial" pitchFamily="34" charset="0"/>
              </a:rPr>
              <a:t>.</a:t>
            </a:r>
            <a:endParaRPr lang="en-US" sz="2400" dirty="0">
              <a:latin typeface="Arial" pitchFamily="34" charset="0"/>
              <a:cs typeface="Arial" pitchFamily="34" charset="0"/>
            </a:endParaRPr>
          </a:p>
          <a:p>
            <a:pPr>
              <a:buFontTx/>
              <a:buChar char="-"/>
            </a:pPr>
            <a:endParaRPr lang="en-US" sz="2400" dirty="0" smtClean="0">
              <a:latin typeface="Arial" pitchFamily="34" charset="0"/>
              <a:cs typeface="Arial" pitchFamily="34" charset="0"/>
            </a:endParaRPr>
          </a:p>
          <a:p>
            <a:pPr marL="114300" indent="0">
              <a:buNone/>
            </a:pPr>
            <a:r>
              <a:rPr lang="en-US" sz="2400" b="1" dirty="0" smtClean="0">
                <a:latin typeface="Arial" pitchFamily="34" charset="0"/>
                <a:cs typeface="Arial" pitchFamily="34" charset="0"/>
              </a:rPr>
              <a:t>Xử trí: Gọi hỗ trợ, cấp cứu ngừng tuần hoàn theo phác đồ.</a:t>
            </a:r>
          </a:p>
          <a:p>
            <a:pPr marL="114300" indent="0">
              <a:buNone/>
            </a:pPr>
            <a:r>
              <a:rPr lang="en-US" sz="2400" b="1" dirty="0" smtClean="0">
                <a:latin typeface="Arial" pitchFamily="34" charset="0"/>
                <a:cs typeface="Arial" pitchFamily="34" charset="0"/>
              </a:rPr>
              <a:t>Pha dung dịch Adrenaline tiêm tĩnh mạch 80 mcg( 0,8ml).</a:t>
            </a:r>
            <a:endParaRPr lang="vi-VN" sz="2400" b="1" dirty="0">
              <a:latin typeface="Arial" pitchFamily="34" charset="0"/>
              <a:cs typeface="Arial" pitchFamily="34" charset="0"/>
            </a:endParaRPr>
          </a:p>
          <a:p>
            <a:endParaRPr lang="en-US" sz="2400" b="1" dirty="0">
              <a:latin typeface="Arial" pitchFamily="34" charset="0"/>
              <a:cs typeface="Arial" pitchFamily="34" charset="0"/>
            </a:endParaRPr>
          </a:p>
        </p:txBody>
      </p:sp>
    </p:spTree>
    <p:extLst>
      <p:ext uri="{BB962C8B-B14F-4D97-AF65-F5344CB8AC3E}">
        <p14:creationId xmlns:p14="http://schemas.microsoft.com/office/powerpoint/2010/main" xmlns="" val="2406882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4800600"/>
          </a:xfrm>
        </p:spPr>
        <p:txBody>
          <a:bodyPr>
            <a:normAutofit/>
          </a:bodyPr>
          <a:lstStyle/>
          <a:p>
            <a:r>
              <a:rPr lang="en-US" sz="2400" b="1" dirty="0" smtClean="0">
                <a:latin typeface="Arial" pitchFamily="34" charset="0"/>
                <a:cs typeface="Arial" pitchFamily="34" charset="0"/>
              </a:rPr>
              <a:t>07h05 ngày 05/11/2020</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Người </a:t>
            </a:r>
            <a:r>
              <a:rPr lang="vi-VN" sz="2400" dirty="0">
                <a:latin typeface="Arial" pitchFamily="34" charset="0"/>
                <a:cs typeface="Arial" pitchFamily="34" charset="0"/>
              </a:rPr>
              <a:t>bệnh  trong  tình trạng nguy kịch.</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Thở  </a:t>
            </a:r>
            <a:r>
              <a:rPr lang="vi-VN" sz="2400" dirty="0">
                <a:latin typeface="Arial" pitchFamily="34" charset="0"/>
                <a:cs typeface="Arial" pitchFamily="34" charset="0"/>
              </a:rPr>
              <a:t>theo  bóp  bóng  Ambu có Oxy.</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mạch bẹn không bắt được.</a:t>
            </a:r>
          </a:p>
          <a:p>
            <a:pPr marL="114300" indent="0">
              <a:buNone/>
            </a:pPr>
            <a:r>
              <a:rPr lang="vi-VN" sz="2400" dirty="0">
                <a:latin typeface="Arial" pitchFamily="34" charset="0"/>
                <a:cs typeface="Arial" pitchFamily="34" charset="0"/>
              </a:rPr>
              <a:t>* Giải thích cho gia  đình tình trạng bệnh của người bệnh.</a:t>
            </a:r>
          </a:p>
          <a:p>
            <a:pPr marL="114300" indent="0">
              <a:buNone/>
            </a:pPr>
            <a:r>
              <a:rPr lang="vi-VN" sz="2400" dirty="0">
                <a:latin typeface="Arial" pitchFamily="34" charset="0"/>
                <a:cs typeface="Arial" pitchFamily="34" charset="0"/>
              </a:rPr>
              <a:t>* Mời hội chẩn cấp cứu.</a:t>
            </a:r>
          </a:p>
          <a:p>
            <a:pPr>
              <a:buFont typeface="Arial" charset="0"/>
              <a:buChar char="•"/>
            </a:pPr>
            <a:r>
              <a:rPr lang="vi-VN" sz="2400" dirty="0" smtClean="0">
                <a:latin typeface="Arial" pitchFamily="34" charset="0"/>
                <a:cs typeface="Arial" pitchFamily="34" charset="0"/>
              </a:rPr>
              <a:t>Tiêm </a:t>
            </a:r>
            <a:r>
              <a:rPr lang="vi-VN" sz="2400" dirty="0">
                <a:latin typeface="Arial" pitchFamily="34" charset="0"/>
                <a:cs typeface="Arial" pitchFamily="34" charset="0"/>
              </a:rPr>
              <a:t>tĩnh mạch 0,8 ml dung dịch Adrenaline đã </a:t>
            </a:r>
            <a:r>
              <a:rPr lang="vi-VN" sz="2400" dirty="0" smtClean="0">
                <a:latin typeface="Arial" pitchFamily="34" charset="0"/>
                <a:cs typeface="Arial" pitchFamily="34" charset="0"/>
              </a:rPr>
              <a:t>pha</a:t>
            </a:r>
            <a:endParaRPr lang="en-US" sz="2400" dirty="0" smtClean="0">
              <a:latin typeface="Arial" pitchFamily="34" charset="0"/>
              <a:cs typeface="Arial" pitchFamily="34" charset="0"/>
            </a:endParaRPr>
          </a:p>
          <a:p>
            <a:pPr>
              <a:buFont typeface="Arial" charset="0"/>
              <a:buChar char="•"/>
            </a:pPr>
            <a:r>
              <a:rPr lang="en-US" sz="2400" dirty="0" smtClean="0">
                <a:latin typeface="Arial" pitchFamily="34" charset="0"/>
                <a:cs typeface="Arial" pitchFamily="34" charset="0"/>
              </a:rPr>
              <a:t>Chuẩn bị đặt ống nội khí quản</a:t>
            </a:r>
          </a:p>
          <a:p>
            <a:pPr marL="114300" indent="0">
              <a:buNone/>
            </a:pP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xmlns="" val="2127518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4800600"/>
          </a:xfrm>
        </p:spPr>
        <p:txBody>
          <a:bodyPr>
            <a:normAutofit/>
          </a:bodyPr>
          <a:lstStyle/>
          <a:p>
            <a:r>
              <a:rPr lang="en-US" sz="2400" b="1" dirty="0" smtClean="0">
                <a:latin typeface="Arial" pitchFamily="34" charset="0"/>
                <a:cs typeface="Arial" pitchFamily="34" charset="0"/>
              </a:rPr>
              <a:t>07h10 ngày 05/11/2020</a:t>
            </a:r>
          </a:p>
          <a:p>
            <a:pPr marL="114300" indent="0">
              <a:buNone/>
            </a:pPr>
            <a:r>
              <a:rPr lang="en-US" sz="2400" dirty="0" smtClean="0">
                <a:latin typeface="Arial" pitchFamily="34" charset="0"/>
                <a:cs typeface="Arial" pitchFamily="34" charset="0"/>
              </a:rPr>
              <a:t>-</a:t>
            </a:r>
            <a:r>
              <a:rPr lang="vi-VN" sz="2400" dirty="0" smtClean="0">
                <a:latin typeface="Arial" pitchFamily="34" charset="0"/>
                <a:cs typeface="Arial" pitchFamily="34" charset="0"/>
              </a:rPr>
              <a:t> </a:t>
            </a:r>
            <a:r>
              <a:rPr lang="vi-VN" sz="2400" dirty="0">
                <a:latin typeface="Arial" pitchFamily="34" charset="0"/>
                <a:cs typeface="Arial" pitchFamily="34" charset="0"/>
              </a:rPr>
              <a:t>Đặt Nội khí quản ống số 4, cố định mức </a:t>
            </a:r>
            <a:r>
              <a:rPr lang="vi-VN" sz="2400" dirty="0" smtClean="0">
                <a:latin typeface="Arial" pitchFamily="34" charset="0"/>
                <a:cs typeface="Arial" pitchFamily="34" charset="0"/>
              </a:rPr>
              <a:t>12</a:t>
            </a:r>
            <a:r>
              <a:rPr lang="en-US" sz="2400" dirty="0" smtClean="0">
                <a:latin typeface="Arial" pitchFamily="34" charset="0"/>
                <a:cs typeface="Arial" pitchFamily="34" charset="0"/>
              </a:rPr>
              <a:t>cm</a:t>
            </a:r>
            <a:r>
              <a:rPr lang="vi-VN" sz="2400" dirty="0" smtClean="0">
                <a:latin typeface="Arial" pitchFamily="34" charset="0"/>
                <a:cs typeface="Arial" pitchFamily="34" charset="0"/>
              </a:rPr>
              <a:t>,  </a:t>
            </a:r>
            <a:r>
              <a:rPr lang="vi-VN" sz="2400" dirty="0">
                <a:latin typeface="Arial" pitchFamily="34" charset="0"/>
                <a:cs typeface="Arial" pitchFamily="34" charset="0"/>
              </a:rPr>
              <a:t>thủ thuật thuận lợi. Trong và sau thủ thuật không  sảy ra tai biến gì.</a:t>
            </a:r>
          </a:p>
          <a:p>
            <a:pPr marL="114300" indent="0">
              <a:buNone/>
            </a:pPr>
            <a:r>
              <a:rPr lang="vi-VN" sz="2400" dirty="0">
                <a:latin typeface="Arial" pitchFamily="34" charset="0"/>
                <a:cs typeface="Arial" pitchFamily="34" charset="0"/>
              </a:rPr>
              <a:t>-  Phổi hai bên  thông  khí tốt ( lTheo  bóp bóng Ambu có Oxy)</a:t>
            </a:r>
          </a:p>
          <a:p>
            <a:pPr marL="114300" indent="0">
              <a:buNone/>
            </a:pPr>
            <a:r>
              <a:rPr lang="vi-VN" sz="2400" dirty="0">
                <a:latin typeface="Arial" pitchFamily="34" charset="0"/>
                <a:cs typeface="Arial" pitchFamily="34" charset="0"/>
              </a:rPr>
              <a:t>-  Mạch  cảnh khó  bắt.</a:t>
            </a:r>
          </a:p>
          <a:p>
            <a:pPr>
              <a:buFontTx/>
              <a:buChar char="-"/>
            </a:pPr>
            <a:r>
              <a:rPr lang="vi-VN" sz="2400" dirty="0" smtClean="0">
                <a:latin typeface="Arial" pitchFamily="34" charset="0"/>
                <a:cs typeface="Arial" pitchFamily="34" charset="0"/>
              </a:rPr>
              <a:t>Tim </a:t>
            </a:r>
            <a:r>
              <a:rPr lang="vi-VN" sz="2400" dirty="0">
                <a:latin typeface="Arial" pitchFamily="34" charset="0"/>
                <a:cs typeface="Arial" pitchFamily="34" charset="0"/>
              </a:rPr>
              <a:t>nhịp chậm rời rạc F= 45 / </a:t>
            </a:r>
            <a:r>
              <a:rPr lang="vi-VN" sz="2400" dirty="0" smtClean="0">
                <a:latin typeface="Arial" pitchFamily="34" charset="0"/>
                <a:cs typeface="Arial" pitchFamily="34" charset="0"/>
              </a:rPr>
              <a:t>min</a:t>
            </a:r>
            <a:endParaRPr lang="en-US" sz="2400" dirty="0" smtClean="0">
              <a:latin typeface="Arial" pitchFamily="34" charset="0"/>
              <a:cs typeface="Arial" pitchFamily="34" charset="0"/>
            </a:endParaRPr>
          </a:p>
          <a:p>
            <a:pPr marL="114300" indent="0">
              <a:buNone/>
            </a:pPr>
            <a:endParaRPr lang="en-US"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Xử trí: Tiếp tục cấp cứu</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3019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4800600"/>
          </a:xfrm>
        </p:spPr>
        <p:txBody>
          <a:bodyPr>
            <a:normAutofit/>
          </a:bodyPr>
          <a:lstStyle/>
          <a:p>
            <a:r>
              <a:rPr lang="en-US" sz="2400" b="1" dirty="0" smtClean="0">
                <a:latin typeface="Arial" pitchFamily="34" charset="0"/>
                <a:cs typeface="Arial" pitchFamily="34" charset="0"/>
              </a:rPr>
              <a:t>07h15 ngày 05/11/2020</a:t>
            </a:r>
          </a:p>
          <a:p>
            <a:pPr marL="114300" indent="0">
              <a:buNone/>
            </a:pPr>
            <a:r>
              <a:rPr lang="vi-VN" sz="2400" dirty="0">
                <a:latin typeface="Arial" pitchFamily="34" charset="0"/>
                <a:cs typeface="Arial" pitchFamily="34" charset="0"/>
              </a:rPr>
              <a:t>Sau cấp cứu 15 phút:</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Trẻ </a:t>
            </a:r>
            <a:r>
              <a:rPr lang="vi-VN" sz="2400" dirty="0">
                <a:latin typeface="Arial" pitchFamily="34" charset="0"/>
                <a:cs typeface="Arial" pitchFamily="34" charset="0"/>
              </a:rPr>
              <a:t>hôn mê, tím tái</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mạch bẹn không bắt được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Tim </a:t>
            </a:r>
            <a:r>
              <a:rPr lang="vi-VN" sz="2400" dirty="0">
                <a:latin typeface="Arial" pitchFamily="34" charset="0"/>
                <a:cs typeface="Arial" pitchFamily="34" charset="0"/>
              </a:rPr>
              <a:t>nhịp chậm, rời rạc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Thở </a:t>
            </a:r>
            <a:r>
              <a:rPr lang="vi-VN" sz="2400" dirty="0">
                <a:latin typeface="Arial" pitchFamily="34" charset="0"/>
                <a:cs typeface="Arial" pitchFamily="34" charset="0"/>
              </a:rPr>
              <a:t>theo nhịp bóp bóng qua ống nội khí quản</a:t>
            </a:r>
          </a:p>
          <a:p>
            <a:pPr>
              <a:buFontTx/>
              <a:buChar char="-"/>
            </a:pPr>
            <a:r>
              <a:rPr lang="vi-VN" sz="2400" dirty="0" smtClean="0">
                <a:latin typeface="Arial" pitchFamily="34" charset="0"/>
                <a:cs typeface="Arial" pitchFamily="34" charset="0"/>
              </a:rPr>
              <a:t>Bụng </a:t>
            </a:r>
            <a:r>
              <a:rPr lang="vi-VN" sz="2400" dirty="0">
                <a:latin typeface="Arial" pitchFamily="34" charset="0"/>
                <a:cs typeface="Arial" pitchFamily="34" charset="0"/>
              </a:rPr>
              <a:t>chướng </a:t>
            </a:r>
            <a:r>
              <a:rPr lang="vi-VN" sz="2400" dirty="0" smtClean="0">
                <a:latin typeface="Arial" pitchFamily="34" charset="0"/>
                <a:cs typeface="Arial" pitchFamily="34" charset="0"/>
              </a:rPr>
              <a:t>căng</a:t>
            </a:r>
            <a:endParaRPr lang="en-US" sz="2400" dirty="0" smtClean="0">
              <a:latin typeface="Arial" pitchFamily="34" charset="0"/>
              <a:cs typeface="Arial" pitchFamily="34" charset="0"/>
            </a:endParaRPr>
          </a:p>
          <a:p>
            <a:pPr>
              <a:buFontTx/>
              <a:buChar char="-"/>
            </a:pPr>
            <a:endParaRPr lang="vi-VN" sz="2400" b="1" dirty="0">
              <a:latin typeface="Arial" pitchFamily="34" charset="0"/>
              <a:cs typeface="Arial" pitchFamily="34" charset="0"/>
            </a:endParaRPr>
          </a:p>
          <a:p>
            <a:pPr marL="114300" indent="0">
              <a:buNone/>
            </a:pPr>
            <a:r>
              <a:rPr lang="en-US" sz="2400" b="1" dirty="0" smtClean="0">
                <a:latin typeface="Arial" pitchFamily="34" charset="0"/>
                <a:cs typeface="Arial" pitchFamily="34" charset="0"/>
              </a:rPr>
              <a:t>-Xử trí: </a:t>
            </a:r>
            <a:r>
              <a:rPr lang="vi-VN" sz="2400" b="1" dirty="0" smtClean="0">
                <a:latin typeface="Arial" pitchFamily="34" charset="0"/>
                <a:cs typeface="Arial" pitchFamily="34" charset="0"/>
              </a:rPr>
              <a:t>Tiến </a:t>
            </a:r>
            <a:r>
              <a:rPr lang="vi-VN" sz="2400" b="1" dirty="0">
                <a:latin typeface="Arial" pitchFamily="34" charset="0"/>
                <a:cs typeface="Arial" pitchFamily="34" charset="0"/>
              </a:rPr>
              <a:t>hành sốc điện liều 16J</a:t>
            </a:r>
          </a:p>
          <a:p>
            <a:endParaRPr lang="vi-VN" sz="2400" dirty="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1582070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77000"/>
          </a:xfrm>
        </p:spPr>
        <p:txBody>
          <a:bodyPr>
            <a:noAutofit/>
          </a:bodyPr>
          <a:lstStyle/>
          <a:p>
            <a:r>
              <a:rPr lang="en-US" sz="2400" b="1" dirty="0" smtClean="0">
                <a:latin typeface="Arial" pitchFamily="34" charset="0"/>
                <a:cs typeface="Arial" pitchFamily="34" charset="0"/>
              </a:rPr>
              <a:t>07h30 ngày 05/11/2020</a:t>
            </a:r>
          </a:p>
          <a:p>
            <a:pPr marL="114300" indent="0">
              <a:buNone/>
            </a:pPr>
            <a:r>
              <a:rPr lang="vi-VN" sz="2400" dirty="0" smtClean="0">
                <a:latin typeface="Arial" pitchFamily="34" charset="0"/>
                <a:cs typeface="Arial" pitchFamily="34" charset="0"/>
              </a:rPr>
              <a:t>Sau </a:t>
            </a:r>
            <a:r>
              <a:rPr lang="vi-VN" sz="2400" dirty="0">
                <a:latin typeface="Arial" pitchFamily="34" charset="0"/>
                <a:cs typeface="Arial" pitchFamily="34" charset="0"/>
              </a:rPr>
              <a:t>cấp cứu ngừng tuần hoàn 30 </a:t>
            </a:r>
            <a:r>
              <a:rPr lang="vi-VN" sz="2400" dirty="0" smtClean="0">
                <a:latin typeface="Arial" pitchFamily="34" charset="0"/>
                <a:cs typeface="Arial" pitchFamily="34" charset="0"/>
              </a:rPr>
              <a:t>phút</a:t>
            </a:r>
            <a:r>
              <a:rPr lang="en-US" sz="2400" dirty="0" smtClean="0">
                <a:latin typeface="Arial" pitchFamily="34" charset="0"/>
                <a:cs typeface="Arial" pitchFamily="34" charset="0"/>
              </a:rPr>
              <a:t>:</a:t>
            </a:r>
            <a:r>
              <a:rPr lang="vi-VN" sz="2400" dirty="0" smtClean="0">
                <a:latin typeface="Arial" pitchFamily="34" charset="0"/>
                <a:cs typeface="Arial" pitchFamily="34" charset="0"/>
              </a:rPr>
              <a:t> </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Trẻ </a:t>
            </a:r>
            <a:r>
              <a:rPr lang="vi-VN" sz="2400" dirty="0">
                <a:latin typeface="Arial" pitchFamily="34" charset="0"/>
                <a:cs typeface="Arial" pitchFamily="34" charset="0"/>
              </a:rPr>
              <a:t>hôn mê tím </a:t>
            </a:r>
            <a:r>
              <a:rPr lang="vi-VN" sz="2400" dirty="0" smtClean="0">
                <a:latin typeface="Arial" pitchFamily="34" charset="0"/>
                <a:cs typeface="Arial" pitchFamily="34" charset="0"/>
              </a:rPr>
              <a:t>tái</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mạch bẹn không bắt </a:t>
            </a:r>
            <a:r>
              <a:rPr lang="vi-VN" sz="2400" dirty="0" smtClean="0">
                <a:latin typeface="Arial" pitchFamily="34" charset="0"/>
                <a:cs typeface="Arial" pitchFamily="34" charset="0"/>
              </a:rPr>
              <a:t>được</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Tim </a:t>
            </a:r>
            <a:r>
              <a:rPr lang="vi-VN" sz="2400" dirty="0">
                <a:latin typeface="Arial" pitchFamily="34" charset="0"/>
                <a:cs typeface="Arial" pitchFamily="34" charset="0"/>
              </a:rPr>
              <a:t>nhịp chậm, rời rạc,tần số 25 ck/phút( theo dõi trên monitor</a:t>
            </a:r>
            <a:r>
              <a:rPr lang="vi-VN" sz="2400" dirty="0" smtClean="0">
                <a:latin typeface="Arial" pitchFamily="34" charset="0"/>
                <a:cs typeface="Arial" pitchFamily="34" charset="0"/>
              </a:rPr>
              <a:t>)</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Nhịp </a:t>
            </a:r>
            <a:r>
              <a:rPr lang="vi-VN" sz="2400" dirty="0">
                <a:latin typeface="Arial" pitchFamily="34" charset="0"/>
                <a:cs typeface="Arial" pitchFamily="34" charset="0"/>
              </a:rPr>
              <a:t>thở theo bóng </a:t>
            </a:r>
            <a:r>
              <a:rPr lang="vi-VN" sz="2400" dirty="0" smtClean="0">
                <a:latin typeface="Arial" pitchFamily="34" charset="0"/>
                <a:cs typeface="Arial" pitchFamily="34" charset="0"/>
              </a:rPr>
              <a:t>bóp</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Bụng </a:t>
            </a:r>
            <a:r>
              <a:rPr lang="vi-VN" sz="2400" dirty="0">
                <a:latin typeface="Arial" pitchFamily="34" charset="0"/>
                <a:cs typeface="Arial" pitchFamily="34" charset="0"/>
              </a:rPr>
              <a:t>chướng </a:t>
            </a:r>
            <a:r>
              <a:rPr lang="vi-VN" sz="2400" dirty="0" smtClean="0">
                <a:latin typeface="Arial" pitchFamily="34" charset="0"/>
                <a:cs typeface="Arial" pitchFamily="34" charset="0"/>
              </a:rPr>
              <a:t>căng</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vi-VN" sz="2400" b="1" dirty="0">
                <a:latin typeface="Arial" pitchFamily="34" charset="0"/>
                <a:cs typeface="Arial" pitchFamily="34" charset="0"/>
              </a:rPr>
              <a:t>Xử trí :</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Sốc </a:t>
            </a:r>
            <a:r>
              <a:rPr lang="vi-VN" sz="2400" dirty="0">
                <a:latin typeface="Arial" pitchFamily="34" charset="0"/>
                <a:cs typeface="Arial" pitchFamily="34" charset="0"/>
              </a:rPr>
              <a:t>điện lặp lại liều </a:t>
            </a:r>
            <a:r>
              <a:rPr lang="vi-VN" sz="2400" dirty="0" smtClean="0">
                <a:latin typeface="Arial" pitchFamily="34" charset="0"/>
                <a:cs typeface="Arial" pitchFamily="34" charset="0"/>
              </a:rPr>
              <a:t>32J</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Bóp </a:t>
            </a:r>
            <a:r>
              <a:rPr lang="vi-VN" sz="2400" dirty="0">
                <a:latin typeface="Arial" pitchFamily="34" charset="0"/>
                <a:cs typeface="Arial" pitchFamily="34" charset="0"/>
              </a:rPr>
              <a:t>bóng có oxy qua ống NKQ, tiếp tục ép tim,tiêm tĩnh mạch dung dịch adrenalin đã pha </a:t>
            </a:r>
            <a:r>
              <a:rPr lang="vi-VN" sz="2400" dirty="0" smtClean="0">
                <a:latin typeface="Arial" pitchFamily="34" charset="0"/>
                <a:cs typeface="Arial" pitchFamily="34" charset="0"/>
              </a:rPr>
              <a:t>0,8ml</a:t>
            </a:r>
            <a:r>
              <a:rPr lang="en-US" sz="2400" dirty="0" smtClean="0">
                <a:latin typeface="Arial" pitchFamily="34" charset="0"/>
                <a:cs typeface="Arial" pitchFamily="34" charset="0"/>
              </a:rPr>
              <a:t>.</a:t>
            </a:r>
            <a:r>
              <a:rPr lang="vi-VN" sz="2400" dirty="0" smtClean="0">
                <a:latin typeface="Arial" pitchFamily="34" charset="0"/>
                <a:cs typeface="Arial" pitchFamily="34" charset="0"/>
              </a:rPr>
              <a:t> </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Mời </a:t>
            </a:r>
            <a:r>
              <a:rPr lang="vi-VN" sz="2400" dirty="0">
                <a:latin typeface="Arial" pitchFamily="34" charset="0"/>
                <a:cs typeface="Arial" pitchFamily="34" charset="0"/>
              </a:rPr>
              <a:t>hội chẩn bác sĩ Nhung phó giám đốc bệnh </a:t>
            </a:r>
            <a:r>
              <a:rPr lang="vi-VN" sz="2400" dirty="0" smtClean="0">
                <a:latin typeface="Arial" pitchFamily="34" charset="0"/>
                <a:cs typeface="Arial" pitchFamily="34" charset="0"/>
              </a:rPr>
              <a:t>viện</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Giải </a:t>
            </a:r>
            <a:r>
              <a:rPr lang="vi-VN" sz="2400" dirty="0">
                <a:latin typeface="Arial" pitchFamily="34" charset="0"/>
                <a:cs typeface="Arial" pitchFamily="34" charset="0"/>
              </a:rPr>
              <a:t>thích cho gia đình bệnh nhân tiên lượng tử vong </a:t>
            </a:r>
            <a:r>
              <a:rPr lang="vi-VN" sz="2400" dirty="0" smtClean="0">
                <a:latin typeface="Arial" pitchFamily="34" charset="0"/>
                <a:cs typeface="Arial" pitchFamily="34" charset="0"/>
              </a:rPr>
              <a:t>gần</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1734842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943600"/>
          </a:xfrm>
        </p:spPr>
        <p:txBody>
          <a:bodyPr>
            <a:noAutofit/>
          </a:bodyPr>
          <a:lstStyle/>
          <a:p>
            <a:pPr marL="114300" indent="0">
              <a:buNone/>
            </a:pPr>
            <a:r>
              <a:rPr lang="en-US" sz="2400" b="1" dirty="0" smtClean="0">
                <a:latin typeface="Arial" pitchFamily="34" charset="0"/>
                <a:cs typeface="Arial" pitchFamily="34" charset="0"/>
              </a:rPr>
              <a:t>07h45 ngày 05/11/2020</a:t>
            </a:r>
          </a:p>
          <a:p>
            <a:pPr marL="114300" indent="0">
              <a:buNone/>
            </a:pPr>
            <a:r>
              <a:rPr lang="vi-VN" sz="2400" dirty="0">
                <a:latin typeface="Arial" pitchFamily="34" charset="0"/>
                <a:cs typeface="Arial" pitchFamily="34" charset="0"/>
              </a:rPr>
              <a:t>Sau cấp cứu ngừng tuần hoàn 45 phút.</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Người </a:t>
            </a:r>
            <a:r>
              <a:rPr lang="vi-VN" sz="2400" dirty="0">
                <a:latin typeface="Arial" pitchFamily="34" charset="0"/>
                <a:cs typeface="Arial" pitchFamily="34" charset="0"/>
              </a:rPr>
              <a:t>bệnh vẫn  trong tình trạng  nguy kịch. Tím tái.</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Thở </a:t>
            </a:r>
            <a:r>
              <a:rPr lang="vi-VN" sz="2400" dirty="0">
                <a:latin typeface="Arial" pitchFamily="34" charset="0"/>
                <a:cs typeface="Arial" pitchFamily="34" charset="0"/>
              </a:rPr>
              <a:t>theo bóp bóng Am bu qua  Nội khí quản có Oxy.</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khó bắt.</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Tim </a:t>
            </a:r>
            <a:r>
              <a:rPr lang="vi-VN" sz="2400" dirty="0">
                <a:latin typeface="Arial" pitchFamily="34" charset="0"/>
                <a:cs typeface="Arial" pitchFamily="34" charset="0"/>
              </a:rPr>
              <a:t>nhịp chậm rời rạc.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Phổi </a:t>
            </a:r>
            <a:r>
              <a:rPr lang="vi-VN" sz="2400" dirty="0">
                <a:latin typeface="Arial" pitchFamily="34" charset="0"/>
                <a:cs typeface="Arial" pitchFamily="34" charset="0"/>
              </a:rPr>
              <a:t>thông  khí kém</a:t>
            </a:r>
            <a:r>
              <a:rPr lang="vi-VN"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vi-VN" sz="2400" dirty="0">
                <a:latin typeface="Arial" pitchFamily="34" charset="0"/>
                <a:cs typeface="Arial" pitchFamily="34" charset="0"/>
              </a:rPr>
              <a:t>*  Tiên lượng bệnh nhân tử vong gần. </a:t>
            </a:r>
          </a:p>
          <a:p>
            <a:pPr marL="114300" indent="0">
              <a:buNone/>
            </a:pPr>
            <a:r>
              <a:rPr lang="vi-VN" sz="2400" dirty="0">
                <a:latin typeface="Arial" pitchFamily="34" charset="0"/>
                <a:cs typeface="Arial" pitchFamily="34" charset="0"/>
              </a:rPr>
              <a:t>Mời bác sỹ  Nguyễn  Thị Kim Nhung Phó giám đốc bệnh viện.</a:t>
            </a:r>
          </a:p>
          <a:p>
            <a:pPr marL="114300" indent="0">
              <a:buNone/>
            </a:pPr>
            <a:r>
              <a:rPr lang="vi-VN" sz="2400" dirty="0">
                <a:latin typeface="Arial" pitchFamily="34" charset="0"/>
                <a:cs typeface="Arial" pitchFamily="34" charset="0"/>
              </a:rPr>
              <a:t>Bs  Trần Đình  Lâm  Trưởng  khoa cùng  tham  gia cấp cứu và giải  thích  tình trạng bệnh của  người bệnh cho  gia đình. Gia đình xin đưa người bệnh về chăm  sóc.  Ký cam </a:t>
            </a:r>
            <a:r>
              <a:rPr lang="vi-VN" sz="2400" dirty="0" smtClean="0">
                <a:latin typeface="Arial" pitchFamily="34" charset="0"/>
                <a:cs typeface="Arial" pitchFamily="34" charset="0"/>
              </a:rPr>
              <a:t>kết</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4001266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4800600"/>
          </a:xfrm>
        </p:spPr>
        <p:txBody>
          <a:bodyPr>
            <a:normAutofit/>
          </a:bodyPr>
          <a:lstStyle/>
          <a:p>
            <a:r>
              <a:rPr lang="en-US" sz="2400" b="1" dirty="0" smtClean="0">
                <a:latin typeface="Arial" pitchFamily="34" charset="0"/>
                <a:cs typeface="Arial" pitchFamily="34" charset="0"/>
              </a:rPr>
              <a:t>08h00 ngày 05/11/2020</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Người </a:t>
            </a:r>
            <a:r>
              <a:rPr lang="vi-VN" sz="2400" dirty="0">
                <a:latin typeface="Arial" pitchFamily="34" charset="0"/>
                <a:cs typeface="Arial" pitchFamily="34" charset="0"/>
              </a:rPr>
              <a:t>bệnh </a:t>
            </a:r>
            <a:r>
              <a:rPr lang="en-US" sz="2400" dirty="0" smtClean="0">
                <a:latin typeface="Arial" pitchFamily="34" charset="0"/>
                <a:cs typeface="Arial" pitchFamily="34" charset="0"/>
              </a:rPr>
              <a:t>k</a:t>
            </a:r>
            <a:r>
              <a:rPr lang="vi-VN" sz="2400" dirty="0" smtClean="0">
                <a:latin typeface="Arial" pitchFamily="34" charset="0"/>
                <a:cs typeface="Arial" pitchFamily="34" charset="0"/>
              </a:rPr>
              <a:t>hông </a:t>
            </a:r>
            <a:r>
              <a:rPr lang="vi-VN" sz="2400" dirty="0">
                <a:latin typeface="Arial" pitchFamily="34" charset="0"/>
                <a:cs typeface="Arial" pitchFamily="34" charset="0"/>
              </a:rPr>
              <a:t>tỉnh, tím  tái,  thở theo bóp bóng Ambu có Oxy qua Nội khí quản.</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Mạch </a:t>
            </a:r>
            <a:r>
              <a:rPr lang="vi-VN" sz="2400" dirty="0">
                <a:latin typeface="Arial" pitchFamily="34" charset="0"/>
                <a:cs typeface="Arial" pitchFamily="34" charset="0"/>
              </a:rPr>
              <a:t>cảnh, mạch bẹn không bắt được</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Nhịp </a:t>
            </a:r>
            <a:r>
              <a:rPr lang="vi-VN" sz="2400" dirty="0">
                <a:latin typeface="Arial" pitchFamily="34" charset="0"/>
                <a:cs typeface="Arial" pitchFamily="34" charset="0"/>
              </a:rPr>
              <a:t>tim chậm, rởi rạc,tần số 20 ck /phút .</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Bụng </a:t>
            </a:r>
            <a:r>
              <a:rPr lang="vi-VN" sz="2400" dirty="0">
                <a:latin typeface="Arial" pitchFamily="34" charset="0"/>
                <a:cs typeface="Arial" pitchFamily="34" charset="0"/>
              </a:rPr>
              <a:t>chướng căng</a:t>
            </a:r>
          </a:p>
          <a:p>
            <a:endParaRPr lang="en-US" sz="2400" dirty="0" smtClean="0">
              <a:latin typeface="Arial" pitchFamily="34" charset="0"/>
              <a:cs typeface="Arial" pitchFamily="34" charset="0"/>
            </a:endParaRPr>
          </a:p>
          <a:p>
            <a:pPr marL="114300" indent="0">
              <a:buNone/>
            </a:pPr>
            <a:r>
              <a:rPr lang="vi-VN" sz="2400" dirty="0" smtClean="0">
                <a:latin typeface="Arial" pitchFamily="34" charset="0"/>
                <a:cs typeface="Arial" pitchFamily="34" charset="0"/>
              </a:rPr>
              <a:t>Hoàn </a:t>
            </a:r>
            <a:r>
              <a:rPr lang="vi-VN" sz="2400" dirty="0">
                <a:latin typeface="Arial" pitchFamily="34" charset="0"/>
                <a:cs typeface="Arial" pitchFamily="34" charset="0"/>
              </a:rPr>
              <a:t>thiện hồ sơ ,cho người bệnh về chăm  sóc  theo nguyện vọng  gia  đình.</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2271551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latin typeface="Arial" pitchFamily="34" charset="0"/>
                <a:cs typeface="Arial" pitchFamily="34" charset="0"/>
              </a:rPr>
              <a:t>BÀN LUẬN</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571500" indent="-457200">
              <a:buAutoNum type="arabicPeriod"/>
            </a:pPr>
            <a:r>
              <a:rPr lang="en-US" sz="2400" b="1" dirty="0" smtClean="0">
                <a:latin typeface="Arial" pitchFamily="34" charset="0"/>
                <a:cs typeface="Arial" pitchFamily="34" charset="0"/>
              </a:rPr>
              <a:t>Chẩn đoán?</a:t>
            </a:r>
          </a:p>
          <a:p>
            <a:pPr marL="571500" indent="-457200">
              <a:buAutoNum type="arabicPeriod"/>
            </a:pPr>
            <a:r>
              <a:rPr lang="en-US" sz="2400" b="1" dirty="0" smtClean="0">
                <a:latin typeface="Arial" pitchFamily="34" charset="0"/>
                <a:cs typeface="Arial" pitchFamily="34" charset="0"/>
              </a:rPr>
              <a:t>Xử trí?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xmlns="" val="23030860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685800" y="381000"/>
            <a:ext cx="7162800" cy="5943600"/>
          </a:xfrm>
        </p:spPr>
      </p:pic>
    </p:spTree>
    <p:extLst>
      <p:ext uri="{BB962C8B-B14F-4D97-AF65-F5344CB8AC3E}">
        <p14:creationId xmlns:p14="http://schemas.microsoft.com/office/powerpoint/2010/main" xmlns="" val="2979570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487362"/>
          </a:xfrm>
        </p:spPr>
        <p:txBody>
          <a:bodyPr/>
          <a:lstStyle/>
          <a:p>
            <a:r>
              <a:rPr lang="en-US" sz="2800" dirty="0" smtClean="0">
                <a:latin typeface="Arial" pitchFamily="34" charset="0"/>
                <a:cs typeface="Arial" pitchFamily="34" charset="0"/>
              </a:rPr>
              <a:t>I</a:t>
            </a:r>
            <a:r>
              <a:rPr lang="en-US" sz="2800" b="1" dirty="0" smtClean="0">
                <a:latin typeface="Arial" pitchFamily="34" charset="0"/>
                <a:cs typeface="Arial" pitchFamily="34" charset="0"/>
              </a:rPr>
              <a:t>. Hành chính</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066800"/>
            <a:ext cx="7620000" cy="4800600"/>
          </a:xfrm>
        </p:spPr>
        <p:txBody>
          <a:bodyPr/>
          <a:lstStyle/>
          <a:p>
            <a:r>
              <a:rPr lang="en-US" sz="2400" dirty="0" smtClean="0">
                <a:latin typeface="Arial" pitchFamily="34" charset="0"/>
                <a:cs typeface="Arial" pitchFamily="34" charset="0"/>
              </a:rPr>
              <a:t>Họ và tên bệnh nhân: Trần Gia H</a:t>
            </a:r>
          </a:p>
          <a:p>
            <a:r>
              <a:rPr lang="en-US" sz="2400" dirty="0" smtClean="0">
                <a:latin typeface="Arial" pitchFamily="34" charset="0"/>
                <a:cs typeface="Arial" pitchFamily="34" charset="0"/>
              </a:rPr>
              <a:t>Tuổi: 09 tháng</a:t>
            </a:r>
          </a:p>
          <a:p>
            <a:r>
              <a:rPr lang="en-US" sz="2400" dirty="0" smtClean="0">
                <a:latin typeface="Arial" pitchFamily="34" charset="0"/>
                <a:cs typeface="Arial" pitchFamily="34" charset="0"/>
              </a:rPr>
              <a:t>Giới: Nữ</a:t>
            </a:r>
          </a:p>
          <a:p>
            <a:r>
              <a:rPr lang="en-US" sz="2400" dirty="0" smtClean="0">
                <a:latin typeface="Arial" pitchFamily="34" charset="0"/>
                <a:cs typeface="Arial" pitchFamily="34" charset="0"/>
              </a:rPr>
              <a:t>Địa chỉ: Thôn Loan </a:t>
            </a:r>
            <a:r>
              <a:rPr lang="en-US" sz="2400" dirty="0" err="1" smtClean="0">
                <a:latin typeface="Arial" pitchFamily="34" charset="0"/>
                <a:cs typeface="Arial" pitchFamily="34" charset="0"/>
              </a:rPr>
              <a:t>Hương</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xã</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Tân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Hương</a:t>
            </a:r>
            <a:r>
              <a:rPr lang="en-US" sz="2400" dirty="0" smtClean="0">
                <a:latin typeface="Arial" pitchFamily="34" charset="0"/>
                <a:cs typeface="Arial" pitchFamily="34" charset="0"/>
              </a:rPr>
              <a:t> - </a:t>
            </a:r>
            <a:r>
              <a:rPr lang="en-US" sz="2400" dirty="0" err="1" smtClean="0">
                <a:latin typeface="Arial" pitchFamily="34" charset="0"/>
                <a:cs typeface="Arial" pitchFamily="34" charset="0"/>
              </a:rPr>
              <a:t>huyện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Yên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Bình</a:t>
            </a:r>
            <a:r>
              <a:rPr lang="en-US" sz="2400" dirty="0" smtClean="0">
                <a:latin typeface="Arial" pitchFamily="34" charset="0"/>
                <a:cs typeface="Arial" pitchFamily="34" charset="0"/>
              </a:rPr>
              <a:t> - </a:t>
            </a:r>
            <a:r>
              <a:rPr lang="en-US" sz="2400" dirty="0" smtClean="0">
                <a:latin typeface="Arial" pitchFamily="34" charset="0"/>
                <a:cs typeface="Arial" pitchFamily="34" charset="0"/>
              </a:rPr>
              <a:t>tỉnh Yên Bái.</a:t>
            </a: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xmlns="" val="1698277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655638"/>
          </a:xfrm>
        </p:spPr>
        <p:txBody>
          <a:bodyPr/>
          <a:lstStyle/>
          <a:p>
            <a:r>
              <a:rPr lang="en-US" sz="2800" b="1" dirty="0" smtClean="0">
                <a:latin typeface="Arial" pitchFamily="34" charset="0"/>
                <a:cs typeface="Arial" pitchFamily="34" charset="0"/>
              </a:rPr>
              <a:t>II. Bệnh sử</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914400"/>
            <a:ext cx="7620000" cy="4800600"/>
          </a:xfrm>
        </p:spPr>
        <p:txBody>
          <a:bodyPr>
            <a:normAutofit/>
          </a:bodyPr>
          <a:lstStyle/>
          <a:p>
            <a:r>
              <a:rPr lang="vi-VN" sz="2400" dirty="0"/>
              <a:t>Trẻ ở nhà ho khoảng 2 tuần,chiều nay xuất hiện ly bì,mệt mỏi ,ăn uống kém</a:t>
            </a:r>
            <a:r>
              <a:rPr lang="vi-VN" sz="2400" dirty="0" smtClean="0"/>
              <a:t>.</a:t>
            </a:r>
            <a:r>
              <a:rPr lang="en-US" sz="2400" dirty="0" smtClean="0"/>
              <a:t> </a:t>
            </a:r>
            <a:r>
              <a:rPr lang="vi-VN" sz="2400" dirty="0" smtClean="0"/>
              <a:t>Gia </a:t>
            </a:r>
            <a:r>
              <a:rPr lang="vi-VN" sz="2400" dirty="0"/>
              <a:t>đình chưa xử trí gì,đưa vào viện khám và điều trị.</a:t>
            </a:r>
            <a:endParaRPr lang="en-US" sz="2400" dirty="0"/>
          </a:p>
        </p:txBody>
      </p:sp>
    </p:spTree>
    <p:extLst>
      <p:ext uri="{BB962C8B-B14F-4D97-AF65-F5344CB8AC3E}">
        <p14:creationId xmlns:p14="http://schemas.microsoft.com/office/powerpoint/2010/main" xmlns="" val="3465755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US" sz="2800" b="1" dirty="0" smtClean="0">
                <a:latin typeface="Arial" pitchFamily="34" charset="0"/>
                <a:cs typeface="Arial" pitchFamily="34" charset="0"/>
              </a:rPr>
              <a:t>III. Tiền sử</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066800"/>
            <a:ext cx="7620000" cy="4800600"/>
          </a:xfrm>
        </p:spPr>
        <p:txBody>
          <a:bodyPr>
            <a:normAutofit/>
          </a:bodyPr>
          <a:lstStyle/>
          <a:p>
            <a:r>
              <a:rPr lang="en-US" sz="2400" dirty="0" smtClean="0">
                <a:latin typeface="Arial" pitchFamily="34" charset="0"/>
                <a:cs typeface="Arial" pitchFamily="34" charset="0"/>
              </a:rPr>
              <a:t>Bản thân: </a:t>
            </a:r>
            <a:r>
              <a:rPr lang="vi-VN" sz="2400" dirty="0">
                <a:latin typeface="Arial" pitchFamily="34" charset="0"/>
                <a:cs typeface="Arial" pitchFamily="34" charset="0"/>
              </a:rPr>
              <a:t>Rối loạn chuyển hóa axit béo phát hiện </a:t>
            </a:r>
            <a:r>
              <a:rPr lang="vi-VN" sz="2400" dirty="0" smtClean="0">
                <a:latin typeface="Arial" pitchFamily="34" charset="0"/>
                <a:cs typeface="Arial" pitchFamily="34" charset="0"/>
              </a:rPr>
              <a:t>từ</a:t>
            </a:r>
            <a:r>
              <a:rPr lang="en-US" sz="2400" dirty="0" smtClean="0">
                <a:latin typeface="Arial" pitchFamily="34" charset="0"/>
                <a:cs typeface="Arial" pitchFamily="34" charset="0"/>
              </a:rPr>
              <a:t> lúc</a:t>
            </a:r>
            <a:r>
              <a:rPr lang="vi-VN" sz="2400" dirty="0" smtClean="0">
                <a:latin typeface="Arial" pitchFamily="34" charset="0"/>
                <a:cs typeface="Arial" pitchFamily="34" charset="0"/>
              </a:rPr>
              <a:t> </a:t>
            </a:r>
            <a:r>
              <a:rPr lang="vi-VN" sz="2400" dirty="0">
                <a:latin typeface="Arial" pitchFamily="34" charset="0"/>
                <a:cs typeface="Arial" pitchFamily="34" charset="0"/>
              </a:rPr>
              <a:t>sơ sinh và đang điều trị theo đơn BV Nhi </a:t>
            </a:r>
            <a:r>
              <a:rPr lang="vi-VN" sz="2400" dirty="0" smtClean="0">
                <a:latin typeface="Arial" pitchFamily="34" charset="0"/>
                <a:cs typeface="Arial" pitchFamily="34" charset="0"/>
              </a:rPr>
              <a:t>TW,</a:t>
            </a:r>
            <a:r>
              <a:rPr lang="en-US" sz="2400" dirty="0" smtClean="0">
                <a:latin typeface="Arial" pitchFamily="34" charset="0"/>
                <a:cs typeface="Arial" pitchFamily="34" charset="0"/>
              </a:rPr>
              <a:t> </a:t>
            </a:r>
            <a:r>
              <a:rPr lang="vi-VN" sz="2400" dirty="0" smtClean="0">
                <a:latin typeface="Arial" pitchFamily="34" charset="0"/>
                <a:cs typeface="Arial" pitchFamily="34" charset="0"/>
              </a:rPr>
              <a:t>lần </a:t>
            </a:r>
            <a:r>
              <a:rPr lang="vi-VN" sz="2400" dirty="0">
                <a:latin typeface="Arial" pitchFamily="34" charset="0"/>
                <a:cs typeface="Arial" pitchFamily="34" charset="0"/>
              </a:rPr>
              <a:t>khám gần nhất vào tháng </a:t>
            </a:r>
            <a:r>
              <a:rPr lang="vi-VN" sz="2400" dirty="0" smtClean="0">
                <a:latin typeface="Arial" pitchFamily="34" charset="0"/>
                <a:cs typeface="Arial" pitchFamily="34" charset="0"/>
              </a:rPr>
              <a:t>6/2020</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Gia đình: Khỏe mạnh.</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111288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2800" b="1" dirty="0" smtClean="0">
                <a:latin typeface="Arial" pitchFamily="34" charset="0"/>
                <a:cs typeface="Arial" pitchFamily="34" charset="0"/>
              </a:rPr>
              <a:t>IV. Chẩn đoán</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1066800"/>
            <a:ext cx="7620000" cy="4800600"/>
          </a:xfrm>
        </p:spPr>
        <p:txBody>
          <a:bodyPr>
            <a:normAutofit/>
          </a:bodyPr>
          <a:lstStyle/>
          <a:p>
            <a:r>
              <a:rPr lang="en-US" sz="2800" dirty="0" smtClean="0">
                <a:latin typeface="Arial" pitchFamily="34" charset="0"/>
                <a:cs typeface="Arial" pitchFamily="34" charset="0"/>
              </a:rPr>
              <a:t>Vào </a:t>
            </a:r>
            <a:r>
              <a:rPr lang="en-US" sz="2800" dirty="0">
                <a:latin typeface="Arial" pitchFamily="34" charset="0"/>
                <a:cs typeface="Arial" pitchFamily="34" charset="0"/>
              </a:rPr>
              <a:t>viện: Suy hô hấp</a:t>
            </a:r>
            <a:r>
              <a:rPr lang="en-US" sz="2800" dirty="0" smtClean="0">
                <a:latin typeface="Arial" pitchFamily="34" charset="0"/>
                <a:cs typeface="Arial" pitchFamily="34" charset="0"/>
              </a:rPr>
              <a:t>, Viêm </a:t>
            </a:r>
            <a:r>
              <a:rPr lang="en-US" sz="2800" dirty="0">
                <a:latin typeface="Arial" pitchFamily="34" charset="0"/>
                <a:cs typeface="Arial" pitchFamily="34" charset="0"/>
              </a:rPr>
              <a:t>phổi/ </a:t>
            </a:r>
            <a:r>
              <a:rPr lang="en-US" sz="2800" dirty="0" smtClean="0">
                <a:latin typeface="Arial" pitchFamily="34" charset="0"/>
                <a:cs typeface="Arial" pitchFamily="34" charset="0"/>
              </a:rPr>
              <a:t>rối loạn chuyển hóa acid béo.</a:t>
            </a:r>
          </a:p>
          <a:p>
            <a:r>
              <a:rPr lang="en-US" sz="2800" dirty="0" smtClean="0">
                <a:latin typeface="Arial" pitchFamily="34" charset="0"/>
                <a:cs typeface="Arial" pitchFamily="34" charset="0"/>
              </a:rPr>
              <a:t>Ra viện: Ngưng tim không xác định/ Suy hô hấp-Viêm phổi-Rối loạn chuyển hóa acid béo.</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1835317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68"/>
            <a:ext cx="7620000" cy="639762"/>
          </a:xfrm>
        </p:spPr>
        <p:txBody>
          <a:bodyPr/>
          <a:lstStyle/>
          <a:p>
            <a:r>
              <a:rPr lang="en-US" sz="2800" b="1" dirty="0" smtClean="0">
                <a:latin typeface="Arial" pitchFamily="34" charset="0"/>
                <a:cs typeface="Arial" pitchFamily="34" charset="0"/>
              </a:rPr>
              <a:t>IV. Diễn biến bệnh</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457200" y="685800"/>
            <a:ext cx="7620000" cy="5867400"/>
          </a:xfrm>
        </p:spPr>
        <p:txBody>
          <a:bodyPr>
            <a:normAutofit/>
          </a:bodyPr>
          <a:lstStyle/>
          <a:p>
            <a:r>
              <a:rPr lang="en-US" sz="2400" b="1" dirty="0" smtClean="0">
                <a:latin typeface="Arial" pitchFamily="34" charset="0"/>
                <a:cs typeface="Arial" pitchFamily="34" charset="0"/>
              </a:rPr>
              <a:t>Lúc vào viện: 22h50 ngày 04/11/2020</a:t>
            </a:r>
          </a:p>
          <a:p>
            <a:pPr marL="114300" indent="0">
              <a:buNone/>
            </a:pPr>
            <a:r>
              <a:rPr lang="en-US" dirty="0" smtClean="0"/>
              <a:t>- </a:t>
            </a:r>
            <a:r>
              <a:rPr lang="vi-VN" sz="2400" dirty="0" smtClean="0"/>
              <a:t>Trẻ </a:t>
            </a:r>
            <a:r>
              <a:rPr lang="vi-VN" sz="2400" dirty="0"/>
              <a:t>mệt mỏi,ly bì,ăn uống </a:t>
            </a:r>
            <a:r>
              <a:rPr lang="vi-VN" sz="2400" dirty="0" smtClean="0"/>
              <a:t>kém</a:t>
            </a:r>
            <a:r>
              <a:rPr lang="en-US" sz="2400" dirty="0" smtClean="0"/>
              <a:t>. </a:t>
            </a:r>
            <a:r>
              <a:rPr lang="en-US" sz="2400" dirty="0"/>
              <a:t>K</a:t>
            </a:r>
            <a:r>
              <a:rPr lang="vi-VN" sz="2400" dirty="0" smtClean="0"/>
              <a:t>hông </a:t>
            </a:r>
            <a:r>
              <a:rPr lang="vi-VN" sz="2400" dirty="0"/>
              <a:t>sốt</a:t>
            </a:r>
            <a:r>
              <a:rPr lang="vi-VN" sz="2400" dirty="0" smtClean="0"/>
              <a:t>,</a:t>
            </a:r>
            <a:r>
              <a:rPr lang="en-US" sz="2400" dirty="0" smtClean="0"/>
              <a:t> </a:t>
            </a:r>
            <a:r>
              <a:rPr lang="vi-VN" sz="2400" dirty="0" smtClean="0"/>
              <a:t>không </a:t>
            </a:r>
            <a:r>
              <a:rPr lang="vi-VN" sz="2400" dirty="0"/>
              <a:t>co </a:t>
            </a:r>
            <a:r>
              <a:rPr lang="vi-VN" sz="2400" dirty="0" smtClean="0"/>
              <a:t>giật, phản xạ ánh sáng(+)</a:t>
            </a:r>
            <a:r>
              <a:rPr lang="en-US" sz="2400" dirty="0" smtClean="0"/>
              <a:t>.</a:t>
            </a:r>
            <a:endParaRPr lang="vi-VN" sz="2400" dirty="0" smtClean="0"/>
          </a:p>
          <a:p>
            <a:pPr marL="114300" indent="0">
              <a:buNone/>
            </a:pPr>
            <a:r>
              <a:rPr lang="en-US" sz="2400" dirty="0" smtClean="0"/>
              <a:t>- </a:t>
            </a:r>
            <a:r>
              <a:rPr lang="vi-VN" sz="2400" dirty="0" smtClean="0"/>
              <a:t>Da niêm mạc nhợt, tím nhẹ quanh môi và gốc mũi</a:t>
            </a:r>
            <a:r>
              <a:rPr lang="en-US" sz="2400" dirty="0" smtClean="0"/>
              <a:t> </a:t>
            </a:r>
            <a:r>
              <a:rPr lang="vi-VN" sz="2400" dirty="0" smtClean="0"/>
              <a:t>SpO2 không oxy 82-84%,</a:t>
            </a:r>
            <a:r>
              <a:rPr lang="en-US" sz="2400" dirty="0" smtClean="0"/>
              <a:t> </a:t>
            </a:r>
            <a:r>
              <a:rPr lang="vi-VN" sz="2400" dirty="0" smtClean="0"/>
              <a:t>SpO2 có oxy 94-96%</a:t>
            </a:r>
            <a:r>
              <a:rPr lang="en-US" sz="2400" dirty="0" smtClean="0"/>
              <a:t>.</a:t>
            </a:r>
            <a:endParaRPr lang="vi-VN" sz="2400" dirty="0" smtClean="0"/>
          </a:p>
          <a:p>
            <a:pPr marL="114300" indent="0">
              <a:buNone/>
            </a:pPr>
            <a:r>
              <a:rPr lang="en-US" sz="2400" dirty="0" smtClean="0"/>
              <a:t>- </a:t>
            </a:r>
            <a:r>
              <a:rPr lang="vi-VN" sz="2400" dirty="0" smtClean="0"/>
              <a:t>Ho </a:t>
            </a:r>
            <a:r>
              <a:rPr lang="vi-VN" sz="2400" dirty="0"/>
              <a:t>húng hắng,không chảy dịch mũi,khò khè ít </a:t>
            </a:r>
            <a:r>
              <a:rPr lang="vi-VN" sz="2400" dirty="0" smtClean="0"/>
              <a:t>đờm</a:t>
            </a:r>
            <a:r>
              <a:rPr lang="en-US" sz="2400" dirty="0" smtClean="0"/>
              <a:t>. </a:t>
            </a:r>
            <a:r>
              <a:rPr lang="vi-VN" sz="2400" dirty="0" smtClean="0"/>
              <a:t>Họng </a:t>
            </a:r>
            <a:r>
              <a:rPr lang="vi-VN" sz="2400" dirty="0"/>
              <a:t>nề</a:t>
            </a:r>
          </a:p>
          <a:p>
            <a:pPr>
              <a:buFontTx/>
              <a:buChar char="-"/>
            </a:pPr>
            <a:r>
              <a:rPr lang="vi-VN" sz="2400" dirty="0" smtClean="0"/>
              <a:t>Tim </a:t>
            </a:r>
            <a:r>
              <a:rPr lang="vi-VN" sz="2400" dirty="0"/>
              <a:t>nhịp nhanh đều, t1,t2 rõ, mạch quay rõ 160ck/ </a:t>
            </a:r>
            <a:r>
              <a:rPr lang="vi-VN" sz="2400" dirty="0" smtClean="0"/>
              <a:t>phút</a:t>
            </a:r>
            <a:r>
              <a:rPr lang="en-US" sz="2400" dirty="0" smtClean="0"/>
              <a:t>.</a:t>
            </a:r>
          </a:p>
          <a:p>
            <a:pPr marL="114300" indent="0">
              <a:buNone/>
            </a:pPr>
            <a:r>
              <a:rPr lang="en-US" sz="2400" dirty="0" smtClean="0"/>
              <a:t>-   </a:t>
            </a:r>
            <a:r>
              <a:rPr lang="vi-VN" sz="2400" dirty="0" smtClean="0"/>
              <a:t>Phổi </a:t>
            </a:r>
            <a:r>
              <a:rPr lang="vi-VN" sz="2400" dirty="0"/>
              <a:t>2 bên thông khí giảm, nhiều rales ẩm,ran rít 2 </a:t>
            </a:r>
            <a:r>
              <a:rPr lang="vi-VN" sz="2400" dirty="0" smtClean="0"/>
              <a:t>bên</a:t>
            </a:r>
            <a:r>
              <a:rPr lang="en-US" sz="2400" dirty="0" smtClean="0"/>
              <a:t>. </a:t>
            </a:r>
            <a:r>
              <a:rPr lang="vi-VN" sz="2400" dirty="0"/>
              <a:t>nhịp thở 60 lần/phút</a:t>
            </a:r>
            <a:r>
              <a:rPr lang="en-US" sz="2400" dirty="0"/>
              <a:t>. </a:t>
            </a:r>
            <a:endParaRPr lang="vi-VN" sz="2400" dirty="0"/>
          </a:p>
          <a:p>
            <a:pPr marL="114300" indent="0">
              <a:buNone/>
            </a:pPr>
            <a:r>
              <a:rPr lang="en-US" sz="2400" dirty="0" smtClean="0"/>
              <a:t>- </a:t>
            </a:r>
            <a:r>
              <a:rPr lang="vi-VN" sz="2400" dirty="0" smtClean="0"/>
              <a:t>Bụng </a:t>
            </a:r>
            <a:r>
              <a:rPr lang="vi-VN" sz="2400" dirty="0"/>
              <a:t>mềm, không có phản ứng, gan lách không to</a:t>
            </a:r>
          </a:p>
          <a:p>
            <a:pPr marL="114300" indent="0">
              <a:buNone/>
            </a:pPr>
            <a:r>
              <a:rPr lang="en-US" sz="2400" dirty="0" smtClean="0"/>
              <a:t>- </a:t>
            </a:r>
            <a:r>
              <a:rPr lang="vi-VN" sz="2400" dirty="0" smtClean="0"/>
              <a:t>Dấu </a:t>
            </a:r>
            <a:r>
              <a:rPr lang="vi-VN" sz="2400" dirty="0"/>
              <a:t>hiệu não, màng não </a:t>
            </a:r>
            <a:r>
              <a:rPr lang="vi-VN" sz="2400" dirty="0" smtClean="0"/>
              <a:t>(-)</a:t>
            </a:r>
            <a:endParaRPr lang="vi-VN" sz="2400" dirty="0"/>
          </a:p>
          <a:p>
            <a:pPr marL="114300" indent="0">
              <a:buNone/>
            </a:pPr>
            <a:r>
              <a:rPr lang="en-US" sz="2400" dirty="0" smtClean="0"/>
              <a:t>- </a:t>
            </a:r>
            <a:r>
              <a:rPr lang="vi-VN" sz="2400" dirty="0" smtClean="0"/>
              <a:t>Cân </a:t>
            </a:r>
            <a:r>
              <a:rPr lang="vi-VN" sz="2400" dirty="0"/>
              <a:t>nặng: 8 kg</a:t>
            </a:r>
            <a:endParaRPr lang="en-US" sz="2400" dirty="0"/>
          </a:p>
        </p:txBody>
      </p:sp>
    </p:spTree>
    <p:extLst>
      <p:ext uri="{BB962C8B-B14F-4D97-AF65-F5344CB8AC3E}">
        <p14:creationId xmlns:p14="http://schemas.microsoft.com/office/powerpoint/2010/main" xmlns="" val="2090959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4800600"/>
          </a:xfrm>
        </p:spPr>
        <p:txBody>
          <a:bodyPr>
            <a:normAutofit/>
          </a:bodyPr>
          <a:lstStyle/>
          <a:p>
            <a:r>
              <a:rPr lang="en-US" sz="2400" dirty="0" smtClean="0">
                <a:latin typeface="Arial" pitchFamily="34" charset="0"/>
                <a:cs typeface="Arial" pitchFamily="34" charset="0"/>
              </a:rPr>
              <a:t>Mời </a:t>
            </a:r>
            <a:r>
              <a:rPr lang="en-US" sz="2400" dirty="0">
                <a:latin typeface="Arial" pitchFamily="34" charset="0"/>
                <a:cs typeface="Arial" pitchFamily="34" charset="0"/>
              </a:rPr>
              <a:t>h</a:t>
            </a:r>
            <a:r>
              <a:rPr lang="vi-VN" sz="2400" dirty="0" smtClean="0">
                <a:latin typeface="Arial" pitchFamily="34" charset="0"/>
                <a:cs typeface="Arial" pitchFamily="34" charset="0"/>
              </a:rPr>
              <a:t>ội </a:t>
            </a:r>
            <a:r>
              <a:rPr lang="vi-VN" sz="2400" dirty="0">
                <a:latin typeface="Arial" pitchFamily="34" charset="0"/>
                <a:cs typeface="Arial" pitchFamily="34" charset="0"/>
              </a:rPr>
              <a:t>chẩn Bác sĩ Hường </a:t>
            </a:r>
            <a:r>
              <a:rPr lang="vi-VN" sz="2400" dirty="0" smtClean="0">
                <a:latin typeface="Arial" pitchFamily="34" charset="0"/>
                <a:cs typeface="Arial" pitchFamily="34" charset="0"/>
              </a:rPr>
              <a:t>Tr</a:t>
            </a:r>
            <a:r>
              <a:rPr lang="en-US" sz="2400" dirty="0" smtClean="0">
                <a:latin typeface="Arial" pitchFamily="34" charset="0"/>
                <a:cs typeface="Arial" pitchFamily="34" charset="0"/>
              </a:rPr>
              <a:t>ưởng</a:t>
            </a:r>
            <a:r>
              <a:rPr lang="vi-VN" sz="2400" dirty="0" smtClean="0">
                <a:latin typeface="Arial" pitchFamily="34" charset="0"/>
                <a:cs typeface="Arial" pitchFamily="34" charset="0"/>
              </a:rPr>
              <a:t> </a:t>
            </a:r>
            <a:r>
              <a:rPr lang="vi-VN" sz="2400" dirty="0">
                <a:latin typeface="Arial" pitchFamily="34" charset="0"/>
                <a:cs typeface="Arial" pitchFamily="34" charset="0"/>
              </a:rPr>
              <a:t>khoa Nhi</a:t>
            </a:r>
            <a:r>
              <a:rPr lang="vi-VN" sz="2400" dirty="0" smtClean="0">
                <a:latin typeface="Arial" pitchFamily="34" charset="0"/>
                <a:cs typeface="Arial" pitchFamily="34" charset="0"/>
              </a:rPr>
              <a:t>,</a:t>
            </a:r>
            <a:r>
              <a:rPr lang="en-US" sz="2400" dirty="0" smtClean="0">
                <a:latin typeface="Arial" pitchFamily="34" charset="0"/>
                <a:cs typeface="Arial" pitchFamily="34" charset="0"/>
              </a:rPr>
              <a:t> </a:t>
            </a:r>
            <a:r>
              <a:rPr lang="vi-VN" sz="2400" dirty="0" smtClean="0">
                <a:latin typeface="Arial" pitchFamily="34" charset="0"/>
                <a:cs typeface="Arial" pitchFamily="34" charset="0"/>
              </a:rPr>
              <a:t>giải </a:t>
            </a:r>
            <a:r>
              <a:rPr lang="vi-VN" sz="2400" dirty="0">
                <a:latin typeface="Arial" pitchFamily="34" charset="0"/>
                <a:cs typeface="Arial" pitchFamily="34" charset="0"/>
              </a:rPr>
              <a:t>thích gia đình người bệnh, thống nhất chẩn đoán và điều </a:t>
            </a:r>
            <a:r>
              <a:rPr lang="vi-VN" sz="2400" dirty="0" smtClean="0">
                <a:latin typeface="Arial" pitchFamily="34" charset="0"/>
                <a:cs typeface="Arial" pitchFamily="34" charset="0"/>
              </a:rPr>
              <a:t>trị</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Xử trí:</a:t>
            </a:r>
          </a:p>
          <a:p>
            <a:pPr marL="114300" indent="0">
              <a:buNone/>
            </a:pPr>
            <a:r>
              <a:rPr lang="en-US" sz="2400" dirty="0" smtClean="0">
                <a:latin typeface="Arial" pitchFamily="34" charset="0"/>
                <a:cs typeface="Arial" pitchFamily="34" charset="0"/>
              </a:rPr>
              <a:t>-  Thở Oxy</a:t>
            </a:r>
          </a:p>
          <a:p>
            <a:pPr>
              <a:buFontTx/>
              <a:buChar char="-"/>
            </a:pPr>
            <a:r>
              <a:rPr lang="en-US" sz="2400" dirty="0" smtClean="0">
                <a:latin typeface="Arial" pitchFamily="34" charset="0"/>
                <a:cs typeface="Arial" pitchFamily="34" charset="0"/>
              </a:rPr>
              <a:t>Cấp xét nghiệm: TPTM, SHM, ĐGĐ, Test đường máu mao mạch.</a:t>
            </a:r>
          </a:p>
          <a:p>
            <a:pPr>
              <a:buFontTx/>
              <a:buChar char="-"/>
            </a:pPr>
            <a:r>
              <a:rPr lang="en-US" sz="2400" dirty="0" smtClean="0">
                <a:latin typeface="Arial" pitchFamily="34" charset="0"/>
                <a:cs typeface="Arial" pitchFamily="34" charset="0"/>
              </a:rPr>
              <a:t>Thuốc: Kháng sinh Ceftriaxone, Zilvit, truyền G5%, khí dung thuốc giãn phế quản</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2791610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334000"/>
          </a:xfrm>
        </p:spPr>
        <p:txBody>
          <a:bodyPr>
            <a:normAutofit/>
          </a:bodyPr>
          <a:lstStyle/>
          <a:p>
            <a:r>
              <a:rPr lang="en-US" sz="2400" b="1" dirty="0" smtClean="0">
                <a:latin typeface="Arial" pitchFamily="34" charset="0"/>
                <a:cs typeface="Arial" pitchFamily="34" charset="0"/>
              </a:rPr>
              <a:t>23h15 ngày 04/11/2020</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Trẻ </a:t>
            </a:r>
            <a:r>
              <a:rPr lang="vi-VN" sz="2400" dirty="0">
                <a:latin typeface="Arial" pitchFamily="34" charset="0"/>
                <a:cs typeface="Arial" pitchFamily="34" charset="0"/>
              </a:rPr>
              <a:t>tỉnh ăn uống </a:t>
            </a:r>
            <a:r>
              <a:rPr lang="vi-VN" sz="2400" dirty="0" smtClean="0">
                <a:latin typeface="Arial" pitchFamily="34" charset="0"/>
                <a:cs typeface="Arial" pitchFamily="34" charset="0"/>
              </a:rPr>
              <a:t>được</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en-US" sz="2400" dirty="0">
                <a:latin typeface="Arial" pitchFamily="34" charset="0"/>
                <a:cs typeface="Arial" pitchFamily="34" charset="0"/>
              </a:rPr>
              <a:t>K</a:t>
            </a:r>
            <a:r>
              <a:rPr lang="vi-VN" sz="2400" dirty="0" smtClean="0">
                <a:latin typeface="Arial" pitchFamily="34" charset="0"/>
                <a:cs typeface="Arial" pitchFamily="34" charset="0"/>
              </a:rPr>
              <a:t>hông </a:t>
            </a:r>
            <a:r>
              <a:rPr lang="vi-VN" sz="2400" dirty="0">
                <a:latin typeface="Arial" pitchFamily="34" charset="0"/>
                <a:cs typeface="Arial" pitchFamily="34" charset="0"/>
              </a:rPr>
              <a:t>sốt,không co </a:t>
            </a:r>
            <a:r>
              <a:rPr lang="vi-VN" sz="2400" dirty="0" smtClean="0">
                <a:latin typeface="Arial" pitchFamily="34" charset="0"/>
                <a:cs typeface="Arial" pitchFamily="34" charset="0"/>
              </a:rPr>
              <a:t>giật</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Da </a:t>
            </a:r>
            <a:r>
              <a:rPr lang="vi-VN" sz="2400" dirty="0">
                <a:latin typeface="Arial" pitchFamily="34" charset="0"/>
                <a:cs typeface="Arial" pitchFamily="34" charset="0"/>
              </a:rPr>
              <a:t>niêm mạc hồng,tím nhẹ quanh </a:t>
            </a:r>
            <a:r>
              <a:rPr lang="vi-VN" sz="2400" dirty="0" smtClean="0">
                <a:latin typeface="Arial" pitchFamily="34" charset="0"/>
                <a:cs typeface="Arial" pitchFamily="34" charset="0"/>
              </a:rPr>
              <a:t>môi</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SpO2 </a:t>
            </a:r>
            <a:r>
              <a:rPr lang="vi-VN" sz="2400" dirty="0">
                <a:latin typeface="Arial" pitchFamily="34" charset="0"/>
                <a:cs typeface="Arial" pitchFamily="34" charset="0"/>
              </a:rPr>
              <a:t>có oxy 94-96</a:t>
            </a:r>
            <a:r>
              <a:rPr lang="vi-VN" sz="2400" dirty="0" smtClean="0">
                <a:latin typeface="Arial" pitchFamily="34" charset="0"/>
                <a:cs typeface="Arial" pitchFamily="34" charset="0"/>
              </a:rPr>
              <a:t>%</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Ho </a:t>
            </a:r>
            <a:r>
              <a:rPr lang="vi-VN" sz="2400" dirty="0">
                <a:latin typeface="Arial" pitchFamily="34" charset="0"/>
                <a:cs typeface="Arial" pitchFamily="34" charset="0"/>
              </a:rPr>
              <a:t>húng hắng,không chảy dịch </a:t>
            </a:r>
            <a:r>
              <a:rPr lang="vi-VN" sz="2400" dirty="0" smtClean="0">
                <a:latin typeface="Arial" pitchFamily="34" charset="0"/>
                <a:cs typeface="Arial" pitchFamily="34" charset="0"/>
              </a:rPr>
              <a:t>mũi</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a:buFontTx/>
              <a:buChar char="-"/>
            </a:pPr>
            <a:r>
              <a:rPr lang="vi-VN" sz="2400" dirty="0" smtClean="0">
                <a:latin typeface="Arial" pitchFamily="34" charset="0"/>
                <a:cs typeface="Arial" pitchFamily="34" charset="0"/>
              </a:rPr>
              <a:t>Tim </a:t>
            </a:r>
            <a:r>
              <a:rPr lang="vi-VN" sz="2400" dirty="0">
                <a:latin typeface="Arial" pitchFamily="34" charset="0"/>
                <a:cs typeface="Arial" pitchFamily="34" charset="0"/>
              </a:rPr>
              <a:t>nhịp nhanh đều, t1,t2 rõ, mạch quay rõ 150ck/ </a:t>
            </a:r>
            <a:r>
              <a:rPr lang="vi-VN" sz="2400" dirty="0" smtClean="0">
                <a:latin typeface="Arial" pitchFamily="34" charset="0"/>
                <a:cs typeface="Arial" pitchFamily="34" charset="0"/>
              </a:rPr>
              <a:t>phút</a:t>
            </a:r>
            <a:r>
              <a:rPr lang="en-US" sz="2400" dirty="0" smtClean="0">
                <a:latin typeface="Arial" pitchFamily="34" charset="0"/>
                <a:cs typeface="Arial" pitchFamily="34" charset="0"/>
              </a:rPr>
              <a:t>.</a:t>
            </a:r>
          </a:p>
          <a:p>
            <a:pPr marL="114300" indent="0">
              <a:buNone/>
            </a:pPr>
            <a:r>
              <a:rPr lang="en-US" sz="2400" dirty="0" smtClean="0">
                <a:latin typeface="Arial" pitchFamily="34" charset="0"/>
                <a:cs typeface="Arial" pitchFamily="34" charset="0"/>
              </a:rPr>
              <a:t>- </a:t>
            </a:r>
            <a:r>
              <a:rPr lang="vi-VN" sz="2400" dirty="0" smtClean="0">
                <a:latin typeface="Arial" pitchFamily="34" charset="0"/>
                <a:cs typeface="Arial" pitchFamily="34" charset="0"/>
              </a:rPr>
              <a:t>Phổi </a:t>
            </a:r>
            <a:r>
              <a:rPr lang="vi-VN" sz="2400" dirty="0">
                <a:latin typeface="Arial" pitchFamily="34" charset="0"/>
                <a:cs typeface="Arial" pitchFamily="34" charset="0"/>
              </a:rPr>
              <a:t>2 bên thông khí giảm, nhiều rales ẩm,ran rít 2 </a:t>
            </a:r>
            <a:r>
              <a:rPr lang="vi-VN" sz="2400" dirty="0" smtClean="0">
                <a:latin typeface="Arial" pitchFamily="34" charset="0"/>
                <a:cs typeface="Arial" pitchFamily="34" charset="0"/>
              </a:rPr>
              <a:t>bên</a:t>
            </a:r>
            <a:r>
              <a:rPr lang="en-US" sz="2400" dirty="0" smtClean="0">
                <a:latin typeface="Arial" pitchFamily="34" charset="0"/>
                <a:cs typeface="Arial" pitchFamily="34" charset="0"/>
              </a:rPr>
              <a:t>, </a:t>
            </a:r>
            <a:r>
              <a:rPr lang="vi-VN" sz="2400" dirty="0">
                <a:latin typeface="Arial" pitchFamily="34" charset="0"/>
                <a:cs typeface="Arial" pitchFamily="34" charset="0"/>
              </a:rPr>
              <a:t>nhịp thở 50 </a:t>
            </a:r>
            <a:r>
              <a:rPr lang="vi-VN" sz="2400" dirty="0" smtClean="0">
                <a:latin typeface="Arial" pitchFamily="34" charset="0"/>
                <a:cs typeface="Arial" pitchFamily="34" charset="0"/>
              </a:rPr>
              <a:t>lần/phút</a:t>
            </a:r>
            <a:r>
              <a:rPr lang="en-US" sz="2400" dirty="0" smtClean="0">
                <a:latin typeface="Arial" pitchFamily="34" charset="0"/>
                <a:cs typeface="Arial" pitchFamily="34" charset="0"/>
              </a:rPr>
              <a:t>.</a:t>
            </a:r>
            <a:endParaRPr lang="vi-VN" sz="2400" dirty="0">
              <a:latin typeface="Arial" pitchFamily="34" charset="0"/>
              <a:cs typeface="Arial" pitchFamily="34" charset="0"/>
            </a:endParaRPr>
          </a:p>
          <a:p>
            <a:pPr>
              <a:buFontTx/>
              <a:buChar char="-"/>
            </a:pPr>
            <a:r>
              <a:rPr lang="vi-VN" sz="2400" dirty="0" smtClean="0">
                <a:latin typeface="Arial" pitchFamily="34" charset="0"/>
                <a:cs typeface="Arial" pitchFamily="34" charset="0"/>
              </a:rPr>
              <a:t>Bụng </a:t>
            </a:r>
            <a:r>
              <a:rPr lang="vi-VN" sz="2400" dirty="0">
                <a:latin typeface="Arial" pitchFamily="34" charset="0"/>
                <a:cs typeface="Arial" pitchFamily="34" charset="0"/>
              </a:rPr>
              <a:t>mềm, không có phản ứng, gan lách không </a:t>
            </a:r>
            <a:r>
              <a:rPr lang="vi-VN" sz="2400" dirty="0" smtClean="0">
                <a:latin typeface="Arial" pitchFamily="34" charset="0"/>
                <a:cs typeface="Arial" pitchFamily="34" charset="0"/>
              </a:rPr>
              <a:t>to</a:t>
            </a:r>
            <a:r>
              <a:rPr lang="en-US" sz="2400" dirty="0" smtClean="0">
                <a:latin typeface="Arial" pitchFamily="34" charset="0"/>
                <a:cs typeface="Arial" pitchFamily="34" charset="0"/>
              </a:rPr>
              <a:t>.</a:t>
            </a:r>
          </a:p>
          <a:p>
            <a:pPr marL="114300" indent="0">
              <a:buNone/>
            </a:pPr>
            <a:r>
              <a:rPr lang="en-US" sz="2400" b="1" dirty="0" smtClean="0">
                <a:latin typeface="Arial" pitchFamily="34" charset="0"/>
                <a:cs typeface="Arial" pitchFamily="34" charset="0"/>
              </a:rPr>
              <a:t>Xử trí: Tiếp tục theo dõi toàn trạng</a:t>
            </a:r>
            <a:endParaRPr lang="vi-VN" sz="2400" b="1" dirty="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xmlns="" val="692282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7620000" cy="4800600"/>
          </a:xfrm>
        </p:spPr>
        <p:txBody>
          <a:bodyPr>
            <a:normAutofit/>
          </a:bodyPr>
          <a:lstStyle/>
          <a:p>
            <a:r>
              <a:rPr lang="en-US" sz="2400" b="1" dirty="0" smtClean="0">
                <a:latin typeface="Arial" pitchFamily="34" charset="0"/>
                <a:cs typeface="Arial" pitchFamily="34" charset="0"/>
              </a:rPr>
              <a:t>01h00 ngày 05/11/2020</a:t>
            </a:r>
          </a:p>
          <a:p>
            <a:pPr marL="114300" indent="0">
              <a:buNone/>
            </a:pPr>
            <a:r>
              <a:rPr lang="en-US" sz="2400" dirty="0">
                <a:latin typeface="Arial" pitchFamily="34" charset="0"/>
                <a:cs typeface="Arial" pitchFamily="34" charset="0"/>
              </a:rPr>
              <a:t>Kết quả xét </a:t>
            </a:r>
            <a:r>
              <a:rPr lang="en-US" sz="2400" dirty="0" smtClean="0">
                <a:latin typeface="Arial" pitchFamily="34" charset="0"/>
                <a:cs typeface="Arial" pitchFamily="34" charset="0"/>
              </a:rPr>
              <a:t>nghiệm: </a:t>
            </a:r>
            <a:endParaRPr lang="en-US" sz="2400" dirty="0">
              <a:latin typeface="Arial" pitchFamily="34" charset="0"/>
              <a:cs typeface="Arial" pitchFamily="34" charset="0"/>
            </a:endParaRPr>
          </a:p>
          <a:p>
            <a:pPr marL="114300" indent="0">
              <a:buNone/>
            </a:pPr>
            <a:r>
              <a:rPr lang="en-US" sz="2400" dirty="0" smtClean="0">
                <a:latin typeface="Arial" pitchFamily="34" charset="0"/>
                <a:cs typeface="Arial" pitchFamily="34" charset="0"/>
              </a:rPr>
              <a:t>BC: </a:t>
            </a:r>
            <a:r>
              <a:rPr lang="en-US" sz="2400" dirty="0">
                <a:latin typeface="Arial" pitchFamily="34" charset="0"/>
                <a:cs typeface="Arial" pitchFamily="34" charset="0"/>
              </a:rPr>
              <a:t>25,6 g/l</a:t>
            </a:r>
          </a:p>
          <a:p>
            <a:pPr marL="114300" indent="0">
              <a:buNone/>
            </a:pPr>
            <a:r>
              <a:rPr lang="en-US" sz="2400" dirty="0" smtClean="0">
                <a:latin typeface="Arial" pitchFamily="34" charset="0"/>
                <a:cs typeface="Arial" pitchFamily="34" charset="0"/>
              </a:rPr>
              <a:t>Ure: </a:t>
            </a:r>
            <a:r>
              <a:rPr lang="en-US" sz="2400" dirty="0">
                <a:latin typeface="Arial" pitchFamily="34" charset="0"/>
                <a:cs typeface="Arial" pitchFamily="34" charset="0"/>
              </a:rPr>
              <a:t>13,2 mmol/lít</a:t>
            </a:r>
          </a:p>
          <a:p>
            <a:pPr marL="114300" indent="0">
              <a:buNone/>
            </a:pPr>
            <a:r>
              <a:rPr lang="en-US" sz="2400" dirty="0" smtClean="0">
                <a:latin typeface="Arial" pitchFamily="34" charset="0"/>
                <a:cs typeface="Arial" pitchFamily="34" charset="0"/>
              </a:rPr>
              <a:t>Glucose: </a:t>
            </a:r>
            <a:r>
              <a:rPr lang="en-US" sz="2400" dirty="0">
                <a:latin typeface="Arial" pitchFamily="34" charset="0"/>
                <a:cs typeface="Arial" pitchFamily="34" charset="0"/>
              </a:rPr>
              <a:t>3,5 mmlol/l</a:t>
            </a:r>
          </a:p>
          <a:p>
            <a:pPr marL="114300" indent="0">
              <a:buNone/>
            </a:pPr>
            <a:r>
              <a:rPr lang="en-US" sz="2400" dirty="0" smtClean="0">
                <a:latin typeface="Arial" pitchFamily="34" charset="0"/>
                <a:cs typeface="Arial" pitchFamily="34" charset="0"/>
              </a:rPr>
              <a:t>GOT/GPT: 287/410 U/I</a:t>
            </a:r>
          </a:p>
          <a:p>
            <a:pPr marL="114300" indent="0">
              <a:buNone/>
            </a:pPr>
            <a:r>
              <a:rPr lang="en-US" sz="2400" b="1" dirty="0" smtClean="0">
                <a:latin typeface="Arial" pitchFamily="34" charset="0"/>
                <a:cs typeface="Arial" pitchFamily="34" charset="0"/>
              </a:rPr>
              <a:t>Xử trí: Tiếp tục theo dõi</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xmlns="" val="1009432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38</TotalTime>
  <Words>1149</Words>
  <Application>Microsoft Office PowerPoint</Application>
  <PresentationFormat>On-screen Show (4:3)</PresentationFormat>
  <Paragraphs>121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Adjacency</vt:lpstr>
      <vt:lpstr>BỆNH VIỆN SẢN NHI        KHOA HSCC</vt:lpstr>
      <vt:lpstr>I. Hành chính</vt:lpstr>
      <vt:lpstr>II. Bệnh sử</vt:lpstr>
      <vt:lpstr>III. Tiền sử</vt:lpstr>
      <vt:lpstr>IV. Chẩn đoán</vt:lpstr>
      <vt:lpstr>IV. Diễn biến bệnh</vt:lpstr>
      <vt:lpstr>Slide 7</vt:lpstr>
      <vt:lpstr>Slide 8</vt:lpstr>
      <vt:lpstr>Slide 9</vt:lpstr>
      <vt:lpstr>Slide 10</vt:lpstr>
      <vt:lpstr>Slide 11</vt:lpstr>
      <vt:lpstr>Slide 12</vt:lpstr>
      <vt:lpstr>Slide 13</vt:lpstr>
      <vt:lpstr>Slide 14</vt:lpstr>
      <vt:lpstr>Slide 15</vt:lpstr>
      <vt:lpstr>Slide 16</vt:lpstr>
      <vt:lpstr>Slide 17</vt:lpstr>
      <vt:lpstr>BÀN LUẬN</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BỆNH VIỆN SẢN NHI        KHOA HSCC</dc:title>
  <dc:creator>FPT</dc:creator>
  <cp:lastModifiedBy>Windows User</cp:lastModifiedBy>
  <cp:revision>22</cp:revision>
  <dcterms:created xsi:type="dcterms:W3CDTF">2006-08-16T00:00:00Z</dcterms:created>
  <dcterms:modified xsi:type="dcterms:W3CDTF">2020-11-19T02:15:20Z</dcterms:modified>
</cp:coreProperties>
</file>